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40cf7b2a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40cf7b2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40cf7b2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40cf7b2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40cf7b2a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40cf7b2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3b5856623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3b5856623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40cf7b2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40cf7b2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3b585662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3b585662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40cf7b2a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40cf7b2a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3b585662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3b585662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3b5856623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3b5856623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3b585662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23b585662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3b585662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3b585662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3b585662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3b585662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b585662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b585662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3b585662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3b585662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3b5856623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3b5856623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3b585662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3b585662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3b5856623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23b5856623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40cf7b2a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40cf7b2a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3b585662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23b585662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0cf7b2a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0cf7b2a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3b585662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3b585662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3b585662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3b585662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3b585662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3b585662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3b585662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3b585662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3b585662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3b585662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3b585662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3b585662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b585662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b585662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3b585662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3b585662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3b5856623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3b585662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3b585662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3b585662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3b5856623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3b585662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gif"/><Relationship Id="rId4" Type="http://schemas.openxmlformats.org/officeDocument/2006/relationships/image" Target="../media/image3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3: Robot Manipulator Collision Avoidance Path Planning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 Wei Jie Brandon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Zheng Jie Zhi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Zhao Heng Yuan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2: Robot Trajectory 0f “universalUR5" Manipulator</a:t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1608600" y="1837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75" y="1589175"/>
            <a:ext cx="5429250" cy="31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22"/>
          <p:cNvGrpSpPr/>
          <p:nvPr/>
        </p:nvGrpSpPr>
        <p:grpSpPr>
          <a:xfrm>
            <a:off x="2598525" y="2010325"/>
            <a:ext cx="5062000" cy="737700"/>
            <a:chOff x="2293725" y="1019725"/>
            <a:chExt cx="5062000" cy="737700"/>
          </a:xfrm>
        </p:grpSpPr>
        <p:sp>
          <p:nvSpPr>
            <p:cNvPr id="343" name="Google Shape;343;p22"/>
            <p:cNvSpPr/>
            <p:nvPr/>
          </p:nvSpPr>
          <p:spPr>
            <a:xfrm>
              <a:off x="2293725" y="1419925"/>
              <a:ext cx="1747500" cy="3375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4" name="Google Shape;344;p22"/>
            <p:cNvCxnSpPr>
              <a:endCxn id="343" idx="3"/>
            </p:cNvCxnSpPr>
            <p:nvPr/>
          </p:nvCxnSpPr>
          <p:spPr>
            <a:xfrm flipH="1">
              <a:off x="4041225" y="1280875"/>
              <a:ext cx="1509300" cy="30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5" name="Google Shape;345;p22"/>
            <p:cNvSpPr txBox="1"/>
            <p:nvPr/>
          </p:nvSpPr>
          <p:spPr>
            <a:xfrm>
              <a:off x="5608225" y="1019725"/>
              <a:ext cx="1747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Nunito"/>
                  <a:ea typeface="Nunito"/>
                  <a:cs typeface="Nunito"/>
                  <a:sym typeface="Nunito"/>
                </a:rPr>
                <a:t>Change the name of manipulator</a:t>
              </a:r>
              <a:endParaRPr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46" name="Google Shape;346;p22"/>
          <p:cNvGrpSpPr/>
          <p:nvPr/>
        </p:nvGrpSpPr>
        <p:grpSpPr>
          <a:xfrm>
            <a:off x="2681400" y="3944275"/>
            <a:ext cx="5062000" cy="831300"/>
            <a:chOff x="2293725" y="1019725"/>
            <a:chExt cx="5062000" cy="831300"/>
          </a:xfrm>
        </p:grpSpPr>
        <p:sp>
          <p:nvSpPr>
            <p:cNvPr id="347" name="Google Shape;347;p22"/>
            <p:cNvSpPr/>
            <p:nvPr/>
          </p:nvSpPr>
          <p:spPr>
            <a:xfrm>
              <a:off x="2293725" y="1419925"/>
              <a:ext cx="1747500" cy="3375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8" name="Google Shape;348;p22"/>
            <p:cNvCxnSpPr>
              <a:endCxn id="347" idx="3"/>
            </p:cNvCxnSpPr>
            <p:nvPr/>
          </p:nvCxnSpPr>
          <p:spPr>
            <a:xfrm flipH="1">
              <a:off x="4041225" y="1280875"/>
              <a:ext cx="1509300" cy="30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9" name="Google Shape;349;p22"/>
            <p:cNvSpPr txBox="1"/>
            <p:nvPr/>
          </p:nvSpPr>
          <p:spPr>
            <a:xfrm>
              <a:off x="5608225" y="1019725"/>
              <a:ext cx="1747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Nunito"/>
                  <a:ea typeface="Nunito"/>
                  <a:cs typeface="Nunito"/>
                  <a:sym typeface="Nunito"/>
                </a:rPr>
                <a:t>Identify the end effector of new manipulator</a:t>
              </a:r>
              <a:endParaRPr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2: Robot Trajectory 0f “universalUR5" Manipulator</a:t>
            </a:r>
            <a:endParaRPr/>
          </a:p>
        </p:txBody>
      </p:sp>
      <p:sp>
        <p:nvSpPr>
          <p:cNvPr id="355" name="Google Shape;355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5" y="1445475"/>
            <a:ext cx="8336084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113" y="3007575"/>
            <a:ext cx="6543675" cy="135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23"/>
          <p:cNvGrpSpPr/>
          <p:nvPr/>
        </p:nvGrpSpPr>
        <p:grpSpPr>
          <a:xfrm>
            <a:off x="4339350" y="1851500"/>
            <a:ext cx="4122650" cy="981900"/>
            <a:chOff x="-81425" y="1327125"/>
            <a:chExt cx="4122650" cy="981900"/>
          </a:xfrm>
        </p:grpSpPr>
        <p:sp>
          <p:nvSpPr>
            <p:cNvPr id="359" name="Google Shape;359;p23"/>
            <p:cNvSpPr/>
            <p:nvPr/>
          </p:nvSpPr>
          <p:spPr>
            <a:xfrm>
              <a:off x="2293725" y="1327125"/>
              <a:ext cx="1747500" cy="4302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" name="Google Shape;360;p23"/>
            <p:cNvCxnSpPr>
              <a:stCxn id="361" idx="3"/>
              <a:endCxn id="359" idx="1"/>
            </p:cNvCxnSpPr>
            <p:nvPr/>
          </p:nvCxnSpPr>
          <p:spPr>
            <a:xfrm flipH="1" rot="10800000">
              <a:off x="1176475" y="1542225"/>
              <a:ext cx="111720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1" name="Google Shape;361;p23"/>
            <p:cNvSpPr txBox="1"/>
            <p:nvPr/>
          </p:nvSpPr>
          <p:spPr>
            <a:xfrm>
              <a:off x="-81425" y="1908825"/>
              <a:ext cx="125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Nunito"/>
                  <a:ea typeface="Nunito"/>
                  <a:cs typeface="Nunito"/>
                  <a:sym typeface="Nunito"/>
                </a:rPr>
                <a:t>Fixed joints</a:t>
              </a:r>
              <a:endParaRPr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2641675" y="3961500"/>
            <a:ext cx="5004300" cy="831300"/>
            <a:chOff x="2293725" y="1280875"/>
            <a:chExt cx="5004300" cy="831300"/>
          </a:xfrm>
        </p:grpSpPr>
        <p:sp>
          <p:nvSpPr>
            <p:cNvPr id="363" name="Google Shape;363;p23"/>
            <p:cNvSpPr/>
            <p:nvPr/>
          </p:nvSpPr>
          <p:spPr>
            <a:xfrm>
              <a:off x="2293725" y="1419925"/>
              <a:ext cx="1747500" cy="3375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4" name="Google Shape;364;p23"/>
            <p:cNvCxnSpPr>
              <a:stCxn id="365" idx="1"/>
              <a:endCxn id="363" idx="3"/>
            </p:cNvCxnSpPr>
            <p:nvPr/>
          </p:nvCxnSpPr>
          <p:spPr>
            <a:xfrm rot="10800000">
              <a:off x="4041225" y="1588825"/>
              <a:ext cx="1509300" cy="10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5" name="Google Shape;365;p23"/>
            <p:cNvSpPr txBox="1"/>
            <p:nvPr/>
          </p:nvSpPr>
          <p:spPr>
            <a:xfrm>
              <a:off x="5550525" y="1280875"/>
              <a:ext cx="1747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Nunito"/>
                  <a:ea typeface="Nunito"/>
                  <a:cs typeface="Nunito"/>
                  <a:sym typeface="Nunito"/>
                </a:rPr>
                <a:t>(k+2) starts from the revolute joints for body frame</a:t>
              </a:r>
              <a:endParaRPr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2: Robot Trajectory 0f “universalUR5" Manipulator</a:t>
            </a:r>
            <a:endParaRPr/>
          </a:p>
        </p:txBody>
      </p:sp>
      <p:sp>
        <p:nvSpPr>
          <p:cNvPr id="371" name="Google Shape;371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25" y="2468850"/>
            <a:ext cx="3263350" cy="5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350" y="3197488"/>
            <a:ext cx="2045275" cy="6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4"/>
          <p:cNvGrpSpPr/>
          <p:nvPr/>
        </p:nvGrpSpPr>
        <p:grpSpPr>
          <a:xfrm>
            <a:off x="2770350" y="2468850"/>
            <a:ext cx="5352225" cy="1443300"/>
            <a:chOff x="1945800" y="758125"/>
            <a:chExt cx="5352225" cy="1443300"/>
          </a:xfrm>
        </p:grpSpPr>
        <p:sp>
          <p:nvSpPr>
            <p:cNvPr id="375" name="Google Shape;375;p24"/>
            <p:cNvSpPr/>
            <p:nvPr/>
          </p:nvSpPr>
          <p:spPr>
            <a:xfrm>
              <a:off x="1945800" y="758125"/>
              <a:ext cx="2095500" cy="14433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6" name="Google Shape;376;p24"/>
            <p:cNvCxnSpPr>
              <a:stCxn id="377" idx="1"/>
              <a:endCxn id="375" idx="3"/>
            </p:cNvCxnSpPr>
            <p:nvPr/>
          </p:nvCxnSpPr>
          <p:spPr>
            <a:xfrm rot="10800000">
              <a:off x="4041225" y="1479625"/>
              <a:ext cx="1509300" cy="21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7" name="Google Shape;377;p24"/>
            <p:cNvSpPr txBox="1"/>
            <p:nvPr/>
          </p:nvSpPr>
          <p:spPr>
            <a:xfrm>
              <a:off x="5550525" y="1280875"/>
              <a:ext cx="1747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Nunito"/>
                  <a:ea typeface="Nunito"/>
                  <a:cs typeface="Nunito"/>
                  <a:sym typeface="Nunito"/>
                </a:rPr>
                <a:t>Increase </a:t>
              </a:r>
              <a:r>
                <a:rPr b="1" lang="en-GB">
                  <a:latin typeface="Nunito"/>
                  <a:ea typeface="Nunito"/>
                  <a:cs typeface="Nunito"/>
                  <a:sym typeface="Nunito"/>
                </a:rPr>
                <a:t>the safety margin and sphere radius to 0.06</a:t>
              </a:r>
              <a:endParaRPr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3: Robot Trajectory (1)</a:t>
            </a:r>
            <a:endParaRPr/>
          </a:p>
        </p:txBody>
      </p:sp>
      <p:sp>
        <p:nvSpPr>
          <p:cNvPr id="383" name="Google Shape;383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6" y="1990050"/>
            <a:ext cx="3599999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3: Robot Trajectory (2)</a:t>
            </a:r>
            <a:endParaRPr/>
          </a:p>
        </p:txBody>
      </p:sp>
      <p:sp>
        <p:nvSpPr>
          <p:cNvPr id="390" name="Google Shape;390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50" y="1903788"/>
            <a:ext cx="4195050" cy="13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6"/>
          <p:cNvPicPr preferRelativeResize="0"/>
          <p:nvPr/>
        </p:nvPicPr>
        <p:blipFill rotWithShape="1">
          <a:blip r:embed="rId4">
            <a:alphaModFix/>
          </a:blip>
          <a:srcRect b="0" l="0" r="3241" t="0"/>
          <a:stretch/>
        </p:blipFill>
        <p:spPr>
          <a:xfrm>
            <a:off x="1303800" y="3512375"/>
            <a:ext cx="3502100" cy="62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26"/>
          <p:cNvGrpSpPr/>
          <p:nvPr/>
        </p:nvGrpSpPr>
        <p:grpSpPr>
          <a:xfrm>
            <a:off x="2641250" y="2381325"/>
            <a:ext cx="5322450" cy="1200600"/>
            <a:chOff x="1816700" y="670600"/>
            <a:chExt cx="5322450" cy="1200600"/>
          </a:xfrm>
        </p:grpSpPr>
        <p:sp>
          <p:nvSpPr>
            <p:cNvPr id="394" name="Google Shape;394;p26"/>
            <p:cNvSpPr/>
            <p:nvPr/>
          </p:nvSpPr>
          <p:spPr>
            <a:xfrm>
              <a:off x="1816700" y="670600"/>
              <a:ext cx="1638300" cy="3693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5" name="Google Shape;395;p26"/>
            <p:cNvCxnSpPr>
              <a:stCxn id="396" idx="1"/>
              <a:endCxn id="394" idx="3"/>
            </p:cNvCxnSpPr>
            <p:nvPr/>
          </p:nvCxnSpPr>
          <p:spPr>
            <a:xfrm rot="10800000">
              <a:off x="3454850" y="855250"/>
              <a:ext cx="1936800" cy="60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6" name="Google Shape;396;p26"/>
            <p:cNvSpPr txBox="1"/>
            <p:nvPr/>
          </p:nvSpPr>
          <p:spPr>
            <a:xfrm>
              <a:off x="5391650" y="1039900"/>
              <a:ext cx="1747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Nunito"/>
                  <a:ea typeface="Nunito"/>
                  <a:cs typeface="Nunito"/>
                  <a:sym typeface="Nunito"/>
                </a:rPr>
                <a:t>Set the coordinates of the top obstacle</a:t>
              </a:r>
              <a:endParaRPr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3: Robot Trajectory (2)</a:t>
            </a:r>
            <a:endParaRPr/>
          </a:p>
        </p:txBody>
      </p:sp>
      <p:sp>
        <p:nvSpPr>
          <p:cNvPr id="402" name="Google Shape;402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056" y="1990050"/>
            <a:ext cx="3599999" cy="269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3: Robot Trajectory (3)</a:t>
            </a:r>
            <a:endParaRPr/>
          </a:p>
        </p:txBody>
      </p:sp>
      <p:sp>
        <p:nvSpPr>
          <p:cNvPr id="409" name="Google Shape;409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350" y="3909525"/>
            <a:ext cx="3599425" cy="5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488" y="1487626"/>
            <a:ext cx="3878450" cy="216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28"/>
          <p:cNvGrpSpPr/>
          <p:nvPr/>
        </p:nvGrpSpPr>
        <p:grpSpPr>
          <a:xfrm>
            <a:off x="2591600" y="2413025"/>
            <a:ext cx="5213225" cy="831300"/>
            <a:chOff x="1816700" y="702300"/>
            <a:chExt cx="5213225" cy="831300"/>
          </a:xfrm>
        </p:grpSpPr>
        <p:sp>
          <p:nvSpPr>
            <p:cNvPr id="413" name="Google Shape;413;p28"/>
            <p:cNvSpPr/>
            <p:nvPr/>
          </p:nvSpPr>
          <p:spPr>
            <a:xfrm>
              <a:off x="1816700" y="1086250"/>
              <a:ext cx="1638300" cy="3693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4" name="Google Shape;414;p28"/>
            <p:cNvCxnSpPr>
              <a:stCxn id="415" idx="1"/>
              <a:endCxn id="413" idx="3"/>
            </p:cNvCxnSpPr>
            <p:nvPr/>
          </p:nvCxnSpPr>
          <p:spPr>
            <a:xfrm flipH="1">
              <a:off x="3455125" y="1117950"/>
              <a:ext cx="1827300" cy="1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5" name="Google Shape;415;p28"/>
            <p:cNvSpPr txBox="1"/>
            <p:nvPr/>
          </p:nvSpPr>
          <p:spPr>
            <a:xfrm>
              <a:off x="5282425" y="702300"/>
              <a:ext cx="1747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Nunito"/>
                  <a:ea typeface="Nunito"/>
                  <a:cs typeface="Nunito"/>
                  <a:sym typeface="Nunito"/>
                </a:rPr>
                <a:t>Set the coordinates of the bottom obstacle</a:t>
              </a:r>
              <a:endParaRPr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3: Robot Trajectory (3)</a:t>
            </a:r>
            <a:endParaRPr/>
          </a:p>
        </p:txBody>
      </p:sp>
      <p:sp>
        <p:nvSpPr>
          <p:cNvPr id="421" name="Google Shape;421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056" y="1990050"/>
            <a:ext cx="3599999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4: Robot Trajectory</a:t>
            </a:r>
            <a:endParaRPr/>
          </a:p>
        </p:txBody>
      </p:sp>
      <p:sp>
        <p:nvSpPr>
          <p:cNvPr id="428" name="Google Shape;428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056" y="1990050"/>
            <a:ext cx="3599999" cy="269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4: Stomp Constraint Cost</a:t>
            </a:r>
            <a:endParaRPr/>
          </a:p>
        </p:txBody>
      </p:sp>
      <p:sp>
        <p:nvSpPr>
          <p:cNvPr id="435" name="Google Shape;435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52"/>
            <a:ext cx="7199998" cy="16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1: Robot Trajectory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056" y="1990050"/>
            <a:ext cx="3599999" cy="269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4: Local Trajectory Cost</a:t>
            </a:r>
            <a:endParaRPr/>
          </a:p>
        </p:txBody>
      </p:sp>
      <p:sp>
        <p:nvSpPr>
          <p:cNvPr id="442" name="Google Shape;442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50"/>
            <a:ext cx="7199999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5: Robot Trajectory</a:t>
            </a:r>
            <a:endParaRPr/>
          </a:p>
        </p:txBody>
      </p:sp>
      <p:sp>
        <p:nvSpPr>
          <p:cNvPr id="449" name="Google Shape;449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056" y="1990050"/>
            <a:ext cx="3599999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5: Screw Axis</a:t>
            </a:r>
            <a:endParaRPr/>
          </a:p>
        </p:txBody>
      </p:sp>
      <p:sp>
        <p:nvSpPr>
          <p:cNvPr id="456" name="Google Shape;456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62"/>
            <a:ext cx="7199999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5: Screw Axis And Current Config</a:t>
            </a:r>
            <a:endParaRPr/>
          </a:p>
        </p:txBody>
      </p:sp>
      <p:sp>
        <p:nvSpPr>
          <p:cNvPr id="463" name="Google Shape;463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38"/>
            <a:ext cx="7199999" cy="206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5: FkinSpace</a:t>
            </a:r>
            <a:endParaRPr/>
          </a:p>
        </p:txBody>
      </p:sp>
      <p:sp>
        <p:nvSpPr>
          <p:cNvPr id="470" name="Google Shape;470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55"/>
            <a:ext cx="7199998" cy="14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5: Transformation Matrices</a:t>
            </a:r>
            <a:endParaRPr/>
          </a:p>
        </p:txBody>
      </p:sp>
      <p:sp>
        <p:nvSpPr>
          <p:cNvPr id="477" name="Google Shape;477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60"/>
            <a:ext cx="7199999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Bonus 1:Robot Trajectory </a:t>
            </a:r>
            <a:endParaRPr/>
          </a:p>
        </p:txBody>
      </p:sp>
      <p:sp>
        <p:nvSpPr>
          <p:cNvPr id="484" name="Google Shape;484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75" y="2380600"/>
            <a:ext cx="5534275" cy="3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00" y="3019350"/>
            <a:ext cx="5696100" cy="23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38"/>
          <p:cNvGrpSpPr/>
          <p:nvPr/>
        </p:nvGrpSpPr>
        <p:grpSpPr>
          <a:xfrm>
            <a:off x="4739738" y="2950675"/>
            <a:ext cx="3594563" cy="1184875"/>
            <a:chOff x="3435363" y="133025"/>
            <a:chExt cx="3594563" cy="1184875"/>
          </a:xfrm>
        </p:grpSpPr>
        <p:sp>
          <p:nvSpPr>
            <p:cNvPr id="488" name="Google Shape;488;p38"/>
            <p:cNvSpPr/>
            <p:nvPr/>
          </p:nvSpPr>
          <p:spPr>
            <a:xfrm>
              <a:off x="3435363" y="133025"/>
              <a:ext cx="1638300" cy="3693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9" name="Google Shape;489;p38"/>
            <p:cNvCxnSpPr>
              <a:stCxn id="490" idx="0"/>
              <a:endCxn id="488" idx="3"/>
            </p:cNvCxnSpPr>
            <p:nvPr/>
          </p:nvCxnSpPr>
          <p:spPr>
            <a:xfrm rot="10800000">
              <a:off x="5073775" y="317700"/>
              <a:ext cx="1082400" cy="38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0" name="Google Shape;490;p38"/>
            <p:cNvSpPr txBox="1"/>
            <p:nvPr/>
          </p:nvSpPr>
          <p:spPr>
            <a:xfrm>
              <a:off x="5282425" y="702300"/>
              <a:ext cx="1747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Nunito"/>
                  <a:ea typeface="Nunito"/>
                  <a:cs typeface="Nunito"/>
                  <a:sym typeface="Nunito"/>
                </a:rPr>
                <a:t>Sweep Across the whole plane</a:t>
              </a:r>
              <a:endParaRPr b="1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91" name="Google Shape;491;p38"/>
          <p:cNvSpPr/>
          <p:nvPr/>
        </p:nvSpPr>
        <p:spPr>
          <a:xfrm>
            <a:off x="4336088" y="2381000"/>
            <a:ext cx="1638300" cy="369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38"/>
          <p:cNvCxnSpPr>
            <a:stCxn id="490" idx="0"/>
            <a:endCxn id="491" idx="3"/>
          </p:cNvCxnSpPr>
          <p:nvPr/>
        </p:nvCxnSpPr>
        <p:spPr>
          <a:xfrm rot="10800000">
            <a:off x="5974350" y="2565650"/>
            <a:ext cx="1486200" cy="9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Bonus 1:Robot Trajectory </a:t>
            </a:r>
            <a:endParaRPr/>
          </a:p>
        </p:txBody>
      </p:sp>
      <p:sp>
        <p:nvSpPr>
          <p:cNvPr id="498" name="Google Shape;498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706" y="1990050"/>
            <a:ext cx="3599999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75" y="1990050"/>
            <a:ext cx="3496505" cy="2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Bonus 1:Robot Trajectory </a:t>
            </a:r>
            <a:endParaRPr/>
          </a:p>
        </p:txBody>
      </p:sp>
      <p:sp>
        <p:nvSpPr>
          <p:cNvPr id="506" name="Google Shape;506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696" y="1181450"/>
            <a:ext cx="5186824" cy="36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Bonus 2: Robot Trajectory</a:t>
            </a:r>
            <a:endParaRPr/>
          </a:p>
        </p:txBody>
      </p:sp>
      <p:sp>
        <p:nvSpPr>
          <p:cNvPr id="513" name="Google Shape;513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056" y="1990050"/>
            <a:ext cx="3599999" cy="269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1: Update Joint World Position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56440"/>
            <a:ext cx="7200000" cy="146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 2: Covariance Matrix</a:t>
            </a:r>
            <a:endParaRPr/>
          </a:p>
        </p:txBody>
      </p:sp>
      <p:sp>
        <p:nvSpPr>
          <p:cNvPr id="520" name="Google Shape;520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50"/>
            <a:ext cx="7199998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 2: Adaptive Covariance Matrix</a:t>
            </a:r>
            <a:endParaRPr/>
          </a:p>
        </p:txBody>
      </p:sp>
      <p:sp>
        <p:nvSpPr>
          <p:cNvPr id="527" name="Google Shape;527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57"/>
            <a:ext cx="7199999" cy="30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 3: Robot Trajectory</a:t>
            </a:r>
            <a:endParaRPr/>
          </a:p>
        </p:txBody>
      </p:sp>
      <p:sp>
        <p:nvSpPr>
          <p:cNvPr id="534" name="Google Shape;534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050" y="1990050"/>
            <a:ext cx="5400000" cy="30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1: Stomp Obstacle Cost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57"/>
            <a:ext cx="7199999" cy="14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1: Stomp Samples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54"/>
            <a:ext cx="7200002" cy="164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1: Local Trajectory Cost</a:t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55"/>
            <a:ext cx="7199999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1: Stomp Dtheta </a:t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62"/>
            <a:ext cx="7199999" cy="15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1: Stomp Update Theta</a:t>
            </a:r>
            <a:endParaRPr/>
          </a:p>
        </p:txBody>
      </p:sp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50" y="1990055"/>
            <a:ext cx="7200001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 2: Robot Trajectory 0f “</a:t>
            </a:r>
            <a:r>
              <a:rPr lang="en-GB"/>
              <a:t>universalUR5</a:t>
            </a:r>
            <a:r>
              <a:rPr lang="en-GB"/>
              <a:t>" Manipulator</a:t>
            </a:r>
            <a:endParaRPr/>
          </a:p>
        </p:txBody>
      </p:sp>
      <p:sp>
        <p:nvSpPr>
          <p:cNvPr id="333" name="Google Shape;333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056" y="1990050"/>
            <a:ext cx="3599999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